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notesMasterIdLst>
    <p:notesMasterId r:id="rId4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image" Target="../media/image-2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image" Target="../media/image-2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image" Target="../media/image-2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png"/><Relationship Id="rId3" Type="http://schemas.openxmlformats.org/officeDocument/2006/relationships/image" Target="../media/image-32-3.png"/><Relationship Id="rId4" Type="http://schemas.openxmlformats.org/officeDocument/2006/relationships/image" Target="../media/image-3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image" Target="../media/image-33-3.png"/><Relationship Id="rId4" Type="http://schemas.openxmlformats.org/officeDocument/2006/relationships/image" Target="../media/image-33-4.png"/><Relationship Id="rId5" Type="http://schemas.openxmlformats.org/officeDocument/2006/relationships/image" Target="../media/image-3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image" Target="../media/image-38-2.png"/><Relationship Id="rId3" Type="http://schemas.openxmlformats.org/officeDocument/2006/relationships/image" Target="../media/image-38-3.png"/><Relationship Id="rId4" Type="http://schemas.openxmlformats.org/officeDocument/2006/relationships/image" Target="../media/image-38-4.png"/><Relationship Id="rId5" Type="http://schemas.openxmlformats.org/officeDocument/2006/relationships/image" Target="../media/image-3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image" Target="../media/image-39-2.png"/><Relationship Id="rId3" Type="http://schemas.openxmlformats.org/officeDocument/2006/relationships/image" Target="../media/image-39-3.png"/><Relationship Id="rId4" Type="http://schemas.openxmlformats.org/officeDocument/2006/relationships/image" Target="../media/image-39-4.png"/><Relationship Id="rId5" Type="http://schemas.openxmlformats.org/officeDocument/2006/relationships/image" Target="../media/image-3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029200" y="3200400"/>
            <a:ext cx="4434840" cy="1943100"/>
          </a:xfrm>
          <a:prstGeom prst="rect">
            <a:avLst/>
          </a:prstGeom>
          <a:solidFill>
            <a:srgbClr val="132440"/>
          </a:solidFill>
          <a:ln w="12700">
            <a:solidFill>
              <a:srgbClr val="13244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48640" y="411480"/>
            <a:ext cx="2926080" cy="3200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43891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HARVEST-25 BUSINESS SCHOOL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96012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146304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au E-commerce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48640" y="219456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au Mindset Entrepreneurial</a:t>
            </a:r>
            <a:endParaRPr lang="en-US" sz="3200" dirty="0"/>
          </a:p>
        </p:txBody>
      </p:sp>
      <p:sp>
        <p:nvSpPr>
          <p:cNvPr id="9" name="Shape 7"/>
          <p:cNvSpPr/>
          <p:nvPr/>
        </p:nvSpPr>
        <p:spPr>
          <a:xfrm>
            <a:off x="548640" y="3063240"/>
            <a:ext cx="2286000" cy="45720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324612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Formation E-commerce  |  Bases du business en ligne  |  Comprendre le fonctionnement du e-commerce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48640" y="393192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216" y="3959352"/>
            <a:ext cx="274320" cy="27432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1051560" y="393192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3959352"/>
            <a:ext cx="274320" cy="27432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1554480" y="393192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056" y="3959352"/>
            <a:ext cx="27432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Pratique — Marie et eBay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188720"/>
            <a:ext cx="1965960" cy="32004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188720"/>
            <a:ext cx="19659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12344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02920" y="192024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Départ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21208" y="242316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Marie commence à vendre sur eBay. Elle est motivée mais aucune vente ne rentre dans les premières semaines.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377440" y="2606040"/>
            <a:ext cx="182880" cy="4572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560320" y="1188720"/>
            <a:ext cx="1965960" cy="32004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560320" y="1188720"/>
            <a:ext cx="19659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560320" y="12344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2651760" y="192024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Obstacle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670048" y="242316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Découragement. Elle se demande si c'est vraiment fait pour elle.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526280" y="2606040"/>
            <a:ext cx="182880" cy="4572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709160" y="1188720"/>
            <a:ext cx="1965960" cy="32004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09160" y="1188720"/>
            <a:ext cx="19659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09160" y="12344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4800600" y="192024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818888" y="242316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améliore ses titres, ses photos et ajuste ses prix. Elle reste constante.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675120" y="2606040"/>
            <a:ext cx="182880" cy="4572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858000" y="1188720"/>
            <a:ext cx="1965960" cy="32004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858000" y="1188720"/>
            <a:ext cx="19659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58000" y="12344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6949440" y="192024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967728" y="242316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premières ventes arrivent. La progression commence.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11480" y="4526280"/>
            <a:ext cx="8321040" cy="4114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02920" y="4526280"/>
            <a:ext cx="8138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Leçon clé :  La constance produit les résultats.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 — Section 1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86868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Prenez quelques minutes pour réfléchir et répondre aux questions suivantes.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1527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Quelles qualités doit avoir un entrepreneur selon vous ?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920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Listez au moins 3 qualités avec une justification pour chacune.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7200" y="2560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05840" y="2670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Quelle est votre plus grande peur par rapport au e-commerce ?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3063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Soyez honnête — identifier une peur, c'est déjà commencer à la surmonter.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3703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05840" y="3813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Écrivez un objectif SMART personnel.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4206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Utilisez le modèle : Spécifique, Mesurable, Atteignable, Réaliste, Temporel.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32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1874520"/>
            <a:ext cx="1463040" cy="4572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1887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02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Généralités sur le E-Commerce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Qu'est-ce que le E-Commerce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05840"/>
            <a:ext cx="8321040" cy="14630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005840"/>
            <a:ext cx="64008" cy="14630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0515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DÉFINITION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640080" y="137160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e-commerce consiste à vendre des produits ou services via Internet.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457200" y="2651760"/>
            <a:ext cx="2651760" cy="1737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7200" y="2651760"/>
            <a:ext cx="2651760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8640" y="278892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5.8 Trillions $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48640" y="3474720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 d'affaires mondial e-commerce (2023)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91840" y="2651760"/>
            <a:ext cx="2651760" cy="1737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291840" y="2651760"/>
            <a:ext cx="2651760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383280" y="278892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26%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3383280" y="3474720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du commerce mondial en ligne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126480" y="2651760"/>
            <a:ext cx="2651760" cy="1737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26480" y="2651760"/>
            <a:ext cx="2651760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17920" y="278892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24/7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6217920" y="3474720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Disponibilité de votre boutique en ligne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Avantages du E-Commerce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097280"/>
            <a:ext cx="4160520" cy="10058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097280"/>
            <a:ext cx="64008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6928" y="14081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504" y="1444752"/>
            <a:ext cx="310896" cy="310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69848" y="1207008"/>
            <a:ext cx="336499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Faible coût de démarrage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069848" y="1554480"/>
            <a:ext cx="33649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Commencez avec un budget minimal comparé à un commerce physique.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4754880" y="1097280"/>
            <a:ext cx="4160520" cy="10058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54880" y="1097280"/>
            <a:ext cx="64008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910328" y="14081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04" y="1444752"/>
            <a:ext cx="310896" cy="31089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13248" y="1207008"/>
            <a:ext cx="336499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 24h/24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5413248" y="1554480"/>
            <a:ext cx="33649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Votre boutique ne ferme jamais — les ventes se font même pendant votre sommeil.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411480" y="2267712"/>
            <a:ext cx="4160520" cy="10058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11480" y="2267712"/>
            <a:ext cx="64008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66928" y="257860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615184"/>
            <a:ext cx="310896" cy="310896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069848" y="2377440"/>
            <a:ext cx="336499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partout dans le monde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1069848" y="2724912"/>
            <a:ext cx="33649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Atteignez une audience internationale sans frontières géographiques.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4754880" y="2267712"/>
            <a:ext cx="4160520" cy="10058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4754880" y="2267712"/>
            <a:ext cx="64008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4910328" y="257860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04" y="2615184"/>
            <a:ext cx="310896" cy="310896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413248" y="2377440"/>
            <a:ext cx="336499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Travail depuis la maison</a:t>
            </a:r>
            <a:endParaRPr lang="en-US" sz="1200" dirty="0"/>
          </a:p>
        </p:txBody>
      </p:sp>
      <p:sp>
        <p:nvSpPr>
          <p:cNvPr id="28" name="Text 22"/>
          <p:cNvSpPr/>
          <p:nvPr/>
        </p:nvSpPr>
        <p:spPr>
          <a:xfrm>
            <a:off x="5413248" y="2724912"/>
            <a:ext cx="33649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Gérez votre business depuis n'importe quel endroit avec une connexion internet.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2331720" y="3520440"/>
            <a:ext cx="4480560" cy="10058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2331720" y="3520440"/>
            <a:ext cx="64008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1" name="Shape 25"/>
          <p:cNvSpPr/>
          <p:nvPr/>
        </p:nvSpPr>
        <p:spPr>
          <a:xfrm>
            <a:off x="2487168" y="383133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744" y="3867912"/>
            <a:ext cx="310896" cy="310896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2990088" y="3630168"/>
            <a:ext cx="368503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Évolution rapide</a:t>
            </a:r>
            <a:endParaRPr lang="en-US" sz="1200" dirty="0"/>
          </a:p>
        </p:txBody>
      </p:sp>
      <p:sp>
        <p:nvSpPr>
          <p:cNvPr id="34" name="Text 27"/>
          <p:cNvSpPr/>
          <p:nvPr/>
        </p:nvSpPr>
        <p:spPr>
          <a:xfrm>
            <a:off x="2990088" y="3977640"/>
            <a:ext cx="368503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Scalez votre activité rapidement sans les contraintes d'un local physique.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Modèles de E-Commerce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051560"/>
            <a:ext cx="1965960" cy="3749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051560"/>
            <a:ext cx="196596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78992" y="1280160"/>
            <a:ext cx="640080" cy="6400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568" y="1307592"/>
            <a:ext cx="566928" cy="56692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02920" y="219456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Revente Classique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21208" y="278892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Achetez des produits à bas prix et revendez-les à un prix plus élevé sur les marketplaces ou votre site.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551176" y="1051560"/>
            <a:ext cx="1965960" cy="3749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551176" y="1051560"/>
            <a:ext cx="1965960" cy="10058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218688" y="1280160"/>
            <a:ext cx="640080" cy="6400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64" y="1307592"/>
            <a:ext cx="566928" cy="56692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642616" y="219456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Dropshipping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2660904" y="278892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Vendez sans stock. Le fournisseur expédie directement au client après la vente.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4690872" y="1051560"/>
            <a:ext cx="1965960" cy="3749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690872" y="1051560"/>
            <a:ext cx="1965960" cy="1005840"/>
          </a:xfrm>
          <a:prstGeom prst="rect">
            <a:avLst/>
          </a:prstGeom>
          <a:solidFill>
            <a:srgbClr val="2E7D55"/>
          </a:solidFill>
          <a:ln w="12700">
            <a:solidFill>
              <a:srgbClr val="2E7D55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358384" y="1280160"/>
            <a:ext cx="640080" cy="6400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307592"/>
            <a:ext cx="566928" cy="56692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4782312" y="219456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Wholesale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4800600" y="278892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Achetez en grande quantité pour bénéficier de prix réduits et maximiser vos marges.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6830568" y="1051560"/>
            <a:ext cx="1965960" cy="37490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830568" y="1051560"/>
            <a:ext cx="1965960" cy="1005840"/>
          </a:xfrm>
          <a:prstGeom prst="rect">
            <a:avLst/>
          </a:prstGeom>
          <a:solidFill>
            <a:srgbClr val="3D4F63"/>
          </a:solidFill>
          <a:ln w="12700">
            <a:solidFill>
              <a:srgbClr val="3D4F63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7498080" y="1280160"/>
            <a:ext cx="640080" cy="6400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1307592"/>
            <a:ext cx="566928" cy="56692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6922008" y="219456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Label</a:t>
            </a:r>
            <a:endParaRPr lang="en-US" sz="1200" dirty="0"/>
          </a:p>
        </p:txBody>
      </p:sp>
      <p:sp>
        <p:nvSpPr>
          <p:cNvPr id="28" name="Text 22"/>
          <p:cNvSpPr/>
          <p:nvPr/>
        </p:nvSpPr>
        <p:spPr>
          <a:xfrm>
            <a:off x="6940296" y="2788920"/>
            <a:ext cx="1746504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Créez votre propre marque en faisant fabriquer des produits personnalisés.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Pratique — Commerce Local en Ligne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10058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situation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02920" y="132588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magasin de chaussures local décide de vendre en ligne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457200" y="2011680"/>
            <a:ext cx="1097280" cy="777240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201168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600200" y="2011680"/>
            <a:ext cx="7178040" cy="7772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737360" y="219456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Clientèle limitée au quartier. Horaires d'ouverture contraignants. Dépendance de la météo et de la fréquentation locale.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971800"/>
            <a:ext cx="1097280" cy="7772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97180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1600200" y="2971800"/>
            <a:ext cx="7178040" cy="7772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737360" y="315468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Création d'une boutique eBay et d'un site web. Photos professionnelles. Mise en ligne du catalogue produits.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3931920"/>
            <a:ext cx="1097280" cy="777240"/>
          </a:xfrm>
          <a:prstGeom prst="rect">
            <a:avLst/>
          </a:prstGeom>
          <a:solidFill>
            <a:srgbClr val="2E7D55"/>
          </a:solidFill>
          <a:ln w="12700">
            <a:solidFill>
              <a:srgbClr val="2E7D5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7200" y="393192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1600200" y="3931920"/>
            <a:ext cx="7178040" cy="77724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737360" y="411480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dans d'autres villes et régions. Ventes 24h/24. Chiffre d'affaires multiplié. Indépendance géographique.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4846320"/>
            <a:ext cx="8321040" cy="182880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 — Section 2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86868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Testez votre compréhension des bases du e-commerce.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1527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Donnez la définition du e-commerce.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920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Reformulez avec vos propres mots pour bien assimiler le concept.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7200" y="2560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05840" y="2670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Citez 3 avantages du e-commerce.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3063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Essayez de les classer par ordre d'importance pour votre situation.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3703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05840" y="3813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 modèle de e-commerce vous intéresse le plus et pourquoi ?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4206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Revente classique, Dropshipping, Wholesale ou Private Label ?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32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1874520"/>
            <a:ext cx="1463040" cy="4572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1887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03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Plateformes E-Commerce et eBay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Qu'est-ce qu'une Marketplace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05840"/>
            <a:ext cx="8321040" cy="10972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005840"/>
            <a:ext cx="64008" cy="109728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05156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DÉFINITION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640080" y="1353312"/>
            <a:ext cx="78638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 permettant à plusieurs vendeurs de proposer leurs produits à une large base de clients.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11480" y="2331720"/>
            <a:ext cx="1965960" cy="24231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982980" y="2514600"/>
            <a:ext cx="822960" cy="82296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556" y="2551176"/>
            <a:ext cx="749808" cy="74980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502920" y="3493008"/>
            <a:ext cx="1783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eBay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502920" y="3886200"/>
            <a:ext cx="1783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 internationale, idéal pour les débutants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2551176" y="2331720"/>
            <a:ext cx="1965960" cy="24231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122676" y="2514600"/>
            <a:ext cx="822960" cy="82296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52" y="2551176"/>
            <a:ext cx="749808" cy="74980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2642616" y="3493008"/>
            <a:ext cx="1783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2642616" y="3886200"/>
            <a:ext cx="1783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Référence mondiale, forte concurrence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4690872" y="2331720"/>
            <a:ext cx="1965960" cy="24231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5262372" y="2514600"/>
            <a:ext cx="822960" cy="82296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48" y="2551176"/>
            <a:ext cx="749808" cy="74980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782312" y="3493008"/>
            <a:ext cx="1783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Etsy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4782312" y="3886200"/>
            <a:ext cx="1783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Produits artisanaux et vintage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6830568" y="2331720"/>
            <a:ext cx="1965960" cy="24231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7402068" y="2514600"/>
            <a:ext cx="822960" cy="82296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644" y="2551176"/>
            <a:ext cx="749808" cy="74980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6922008" y="3493008"/>
            <a:ext cx="1783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Walmart</a:t>
            </a:r>
            <a:endParaRPr lang="en-US" sz="1400" dirty="0"/>
          </a:p>
        </p:txBody>
      </p:sp>
      <p:sp>
        <p:nvSpPr>
          <p:cNvPr id="28" name="Text 22"/>
          <p:cNvSpPr/>
          <p:nvPr/>
        </p:nvSpPr>
        <p:spPr>
          <a:xfrm>
            <a:off x="6922008" y="3886200"/>
            <a:ext cx="1783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Marché américain massif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 du Module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96012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la fin de ce module, vous serez capable de :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02920" y="1417320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4360" y="15224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" y="1540764"/>
            <a:ext cx="310896" cy="310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1490472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Mindset entrepreneurial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1097280" y="1719072"/>
            <a:ext cx="7132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et développer la bonne mentalité pour réussir.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502920" y="2121408"/>
            <a:ext cx="83210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94360" y="2226564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244852"/>
            <a:ext cx="310896" cy="31089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097280" y="2194560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du e-commerce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1097280" y="2423160"/>
            <a:ext cx="7132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fondamentaux de la vente en ligne.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502920" y="2825496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594360" y="2930652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2948940"/>
            <a:ext cx="310896" cy="31089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97280" y="289864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Fonctionnement d'eBay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1097280" y="3127248"/>
            <a:ext cx="7132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Créer, optimiser et gérer des annonces sur eBay.</a:t>
            </a:r>
            <a:endParaRPr lang="en-US" sz="1050" dirty="0"/>
          </a:p>
        </p:txBody>
      </p:sp>
      <p:sp>
        <p:nvSpPr>
          <p:cNvPr id="21" name="Shape 16"/>
          <p:cNvSpPr/>
          <p:nvPr/>
        </p:nvSpPr>
        <p:spPr>
          <a:xfrm>
            <a:off x="502920" y="3529584"/>
            <a:ext cx="83210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594360" y="3634740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3653028"/>
            <a:ext cx="310896" cy="310896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3602736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Importance du site web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1097280" y="3831336"/>
            <a:ext cx="7132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pourquoi posséder son propre site est crucial.</a:t>
            </a:r>
            <a:endParaRPr lang="en-US" sz="1050" dirty="0"/>
          </a:p>
        </p:txBody>
      </p:sp>
      <p:sp>
        <p:nvSpPr>
          <p:cNvPr id="26" name="Shape 20"/>
          <p:cNvSpPr/>
          <p:nvPr/>
        </p:nvSpPr>
        <p:spPr>
          <a:xfrm>
            <a:off x="502920" y="4233672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594360" y="433882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" y="4357116"/>
            <a:ext cx="310896" cy="310896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097280" y="4306824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Coûts, marges et profits</a:t>
            </a:r>
            <a:endParaRPr lang="en-US" sz="1100" dirty="0"/>
          </a:p>
        </p:txBody>
      </p:sp>
      <p:sp>
        <p:nvSpPr>
          <p:cNvPr id="30" name="Text 23"/>
          <p:cNvSpPr/>
          <p:nvPr/>
        </p:nvSpPr>
        <p:spPr>
          <a:xfrm>
            <a:off x="1097280" y="4535424"/>
            <a:ext cx="7132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Calculer avec précision la rentabilité de chaque vente.</a:t>
            </a:r>
            <a:endParaRPr lang="en-US" sz="10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Commencer sur eBay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097280"/>
            <a:ext cx="4160520" cy="15087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09728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371600"/>
            <a:ext cx="548640" cy="54864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216" y="1408176"/>
            <a:ext cx="475488" cy="47548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34440" y="128016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Facile pour débuter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234440" y="169164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Interface intuitive, pas besoin d'expérience technique préalable.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754880" y="1097280"/>
            <a:ext cx="4160520" cy="15087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54880" y="109728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892040" y="1371600"/>
            <a:ext cx="548640" cy="54864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16" y="1408176"/>
            <a:ext cx="475488" cy="47548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577840" y="128016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 internationale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577840" y="169164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Accès immédiat à des millions d'acheteurs dans le monde entier.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411480" y="2788920"/>
            <a:ext cx="4160520" cy="15087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11480" y="278892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48640" y="3063240"/>
            <a:ext cx="548640" cy="54864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3099816"/>
            <a:ext cx="475488" cy="4754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234440" y="297180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Faible coût de démarrage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1234440" y="338328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Ouvrir un compte vendeur est gratuit, commissions uniquement sur les ventes.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4754880" y="2788920"/>
            <a:ext cx="4160520" cy="15087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4754880" y="278892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4892040" y="3063240"/>
            <a:ext cx="548640" cy="54864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616" y="3099816"/>
            <a:ext cx="475488" cy="47548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577840" y="297180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Grand nombre de clients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5577840" y="338328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de 135 millions d'acheteurs actifs sur la plateforme.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Comment Fonctionne eBay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097280"/>
            <a:ext cx="1463040" cy="34747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48640" y="11887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1051560" y="187452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848" y="1901952"/>
            <a:ext cx="420624" cy="42062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21792" y="2514600"/>
            <a:ext cx="131673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Création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compte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011680" y="2715768"/>
            <a:ext cx="155448" cy="64008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2167128" y="1097280"/>
            <a:ext cx="1463040" cy="3474720"/>
          </a:xfrm>
          <a:prstGeom prst="rect">
            <a:avLst/>
          </a:prstGeom>
          <a:solidFill>
            <a:srgbClr val="3D85C8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2167128" y="11887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670048" y="187452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36" y="1901952"/>
            <a:ext cx="420624" cy="42062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240280" y="2514600"/>
            <a:ext cx="131673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Publication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l'annonce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3630168" y="2715768"/>
            <a:ext cx="155448" cy="64008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3785616" y="1097280"/>
            <a:ext cx="1463040" cy="34747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Text 14"/>
          <p:cNvSpPr/>
          <p:nvPr/>
        </p:nvSpPr>
        <p:spPr>
          <a:xfrm>
            <a:off x="3785616" y="11887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/>
          </a:p>
        </p:txBody>
      </p:sp>
      <p:sp>
        <p:nvSpPr>
          <p:cNvPr id="19" name="Shape 15"/>
          <p:cNvSpPr/>
          <p:nvPr/>
        </p:nvSpPr>
        <p:spPr>
          <a:xfrm>
            <a:off x="4288536" y="187452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24" y="1901952"/>
            <a:ext cx="420624" cy="42062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3858768" y="2514600"/>
            <a:ext cx="131673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produit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5248656" y="2715768"/>
            <a:ext cx="155448" cy="64008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5404104" y="1097280"/>
            <a:ext cx="1463040" cy="3474720"/>
          </a:xfrm>
          <a:prstGeom prst="rect">
            <a:avLst/>
          </a:prstGeom>
          <a:solidFill>
            <a:srgbClr val="3D85C8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4" name="Text 19"/>
          <p:cNvSpPr/>
          <p:nvPr/>
        </p:nvSpPr>
        <p:spPr>
          <a:xfrm>
            <a:off x="5404104" y="11887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200" dirty="0"/>
          </a:p>
        </p:txBody>
      </p:sp>
      <p:sp>
        <p:nvSpPr>
          <p:cNvPr id="25" name="Shape 20"/>
          <p:cNvSpPr/>
          <p:nvPr/>
        </p:nvSpPr>
        <p:spPr>
          <a:xfrm>
            <a:off x="5907024" y="187452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312" y="1901952"/>
            <a:ext cx="420624" cy="42062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477256" y="2514600"/>
            <a:ext cx="131673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Expédition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client</a:t>
            </a:r>
            <a:endParaRPr lang="en-US" sz="1100" dirty="0"/>
          </a:p>
        </p:txBody>
      </p:sp>
      <p:sp>
        <p:nvSpPr>
          <p:cNvPr id="28" name="Shape 22"/>
          <p:cNvSpPr/>
          <p:nvPr/>
        </p:nvSpPr>
        <p:spPr>
          <a:xfrm>
            <a:off x="6867144" y="2715768"/>
            <a:ext cx="155448" cy="64008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7022592" y="1097280"/>
            <a:ext cx="1463040" cy="34747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30" name="Text 24"/>
          <p:cNvSpPr/>
          <p:nvPr/>
        </p:nvSpPr>
        <p:spPr>
          <a:xfrm>
            <a:off x="7022592" y="11887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200" dirty="0"/>
          </a:p>
        </p:txBody>
      </p:sp>
      <p:sp>
        <p:nvSpPr>
          <p:cNvPr id="31" name="Shape 25"/>
          <p:cNvSpPr/>
          <p:nvPr/>
        </p:nvSpPr>
        <p:spPr>
          <a:xfrm>
            <a:off x="7525512" y="187452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1901952"/>
            <a:ext cx="420624" cy="420624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7095744" y="2514600"/>
            <a:ext cx="131673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Réception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paiement</a:t>
            </a:r>
            <a:endParaRPr lang="en-US" sz="1100" dirty="0"/>
          </a:p>
        </p:txBody>
      </p:sp>
      <p:sp>
        <p:nvSpPr>
          <p:cNvPr id="34" name="Text 27"/>
          <p:cNvSpPr/>
          <p:nvPr/>
        </p:nvSpPr>
        <p:spPr>
          <a:xfrm>
            <a:off x="502920" y="475488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processus complet de la vente sur eBay, de l'inscription à l'encaissement.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Éléments d'une Bonne Annonce eBay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4360" y="1188720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" y="1225296"/>
            <a:ext cx="310896" cy="31089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97280" y="1124712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 titre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097280" y="1399032"/>
            <a:ext cx="7498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Incluez les mots-clés essentiels : marque, modèle, taille, couleur. Les acheteurs cherchent des termes précis.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57200" y="1810512"/>
            <a:ext cx="832104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94360" y="1947672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984248"/>
            <a:ext cx="310896" cy="3108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97280" y="1883664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Photos claires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1097280" y="2157984"/>
            <a:ext cx="7498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8 photos sur fond blanc. Montrez tous les angles, les défauts éventuels, et les étiquettes.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457200" y="2569464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594360" y="2706624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2743200"/>
            <a:ext cx="310896" cy="31089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097280" y="2642616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Description précise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1097280" y="2916936"/>
            <a:ext cx="7498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Détaillez l'état, les dimensions, les caractéristiques. Anticipez les questions des acheteurs.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457200" y="3328416"/>
            <a:ext cx="832104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594360" y="34655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3502152"/>
            <a:ext cx="310896" cy="31089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097280" y="3401568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Prix adapté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1097280" y="3675888"/>
            <a:ext cx="7498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Analysez les ventes récentes de produits similaires. Un bon prix attire rapidement les acheteurs.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457200" y="4087368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594360" y="422452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" y="4261104"/>
            <a:ext cx="310896" cy="310896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097280" y="416052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Livraison rapide</a:t>
            </a:r>
            <a:endParaRPr lang="en-US" sz="1200" dirty="0"/>
          </a:p>
        </p:txBody>
      </p:sp>
      <p:sp>
        <p:nvSpPr>
          <p:cNvPr id="29" name="Text 22"/>
          <p:cNvSpPr/>
          <p:nvPr/>
        </p:nvSpPr>
        <p:spPr>
          <a:xfrm>
            <a:off x="1097280" y="4434840"/>
            <a:ext cx="7498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Proposez une expédition en 1-2 jours. Les acheteurs favorisent les vendeurs réactifs.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Pratique — Revente de Sneakers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05840"/>
            <a:ext cx="8321040" cy="4114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1005840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concret : Achat et revente de sneakers sur eBay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11480" y="1691640"/>
            <a:ext cx="1965960" cy="2697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11480" y="1691640"/>
            <a:ext cx="1965960" cy="502920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16916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ACHAT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02920" y="2331720"/>
            <a:ext cx="1783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25 $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21208" y="2971800"/>
            <a:ext cx="17465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Vide-grenier / friperie locale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2377440" y="2926080"/>
            <a:ext cx="173736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551176" y="1691640"/>
            <a:ext cx="1965960" cy="2697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2551176" y="1691640"/>
            <a:ext cx="1965960" cy="50292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551176" y="16916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PREPARATION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2642616" y="2331720"/>
            <a:ext cx="1783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Photos + annonce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660904" y="2971800"/>
            <a:ext cx="17465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Nettoyage, photos, rédaction du titre et de la description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517136" y="2926080"/>
            <a:ext cx="173736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90872" y="1691640"/>
            <a:ext cx="1965960" cy="2697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690872" y="1691640"/>
            <a:ext cx="196596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690872" y="16916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782312" y="2331720"/>
            <a:ext cx="1783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70 $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4800600" y="2971800"/>
            <a:ext cx="17465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Annonce mise en ligne sur eBay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656832" y="2926080"/>
            <a:ext cx="173736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830568" y="1691640"/>
            <a:ext cx="1965960" cy="2697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830568" y="1691640"/>
            <a:ext cx="1965960" cy="502920"/>
          </a:xfrm>
          <a:prstGeom prst="rect">
            <a:avLst/>
          </a:prstGeom>
          <a:solidFill>
            <a:srgbClr val="2E7D55"/>
          </a:solidFill>
          <a:ln w="12700">
            <a:solidFill>
              <a:srgbClr val="2E7D55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830568" y="169164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922008" y="2331720"/>
            <a:ext cx="1783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E7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~38 $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6940296" y="2971800"/>
            <a:ext cx="174650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 frais eBay (~7$)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57200" y="4572000"/>
            <a:ext cx="8321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Avec discipline et régularité, ce type d'opération peut être répété plusieurs dizaines de fois par mois.</a:t>
            </a: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 — Section 3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86868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Appliquez vos connaissances sur les marketplaces et eBay.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1527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Qu'est-ce qu'une marketplace ? Donnez 2 exemples.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920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Expliquez en quoi les marketplaces facilitent la vente en ligne pour les débutants.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7200" y="2560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05840" y="2670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les photos sont-elles importantes pour une annonce ?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3063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Pensez à l'expérience d'achat du client — il ne peut pas toucher ou voir le produit en vrai.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3703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05840" y="3813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Quels sont les risques potentiels sur eBay ?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4206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Réfléchissez aux situations qui pourraient compliquer votre activité de vendeur.</a:t>
            </a:r>
            <a:endParaRPr lang="en-US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132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1874520"/>
            <a:ext cx="1463040" cy="4572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1887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04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Web Personnel et Avantages</a:t>
            </a:r>
            <a:endParaRPr lang="en-US" sz="3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Avoir Son Propre Site Web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1005840"/>
            <a:ext cx="8138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site web, c'est votre espace commercial 100% sous votre contrôle — aucune plateforme ne peut vous suspendre ou modifier vos règles.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11480" y="1783080"/>
            <a:ext cx="416052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1480" y="1783080"/>
            <a:ext cx="502920" cy="13258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75488" y="2212848"/>
            <a:ext cx="384048" cy="38404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" y="2231136"/>
            <a:ext cx="347472" cy="34747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51560" y="192024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sa marque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051560" y="2331720"/>
            <a:ext cx="3383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Votre identité visuelle, votre nom, vos valeurs — personne d'autre ne les contrôle.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4754880" y="1783080"/>
            <a:ext cx="416052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754880" y="1783080"/>
            <a:ext cx="502920" cy="132588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818888" y="2212848"/>
            <a:ext cx="384048" cy="38404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76" y="2231136"/>
            <a:ext cx="347472" cy="34747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94960" y="192024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Contrôler son activité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5394960" y="2331720"/>
            <a:ext cx="3383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Vous définissez vos règles : prix, politiques, conditions de vente.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411480" y="3291840"/>
            <a:ext cx="416052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11480" y="3291840"/>
            <a:ext cx="502920" cy="1325880"/>
          </a:xfrm>
          <a:prstGeom prst="rect">
            <a:avLst/>
          </a:prstGeom>
          <a:solidFill>
            <a:srgbClr val="2E7D55"/>
          </a:solidFill>
          <a:ln w="12700">
            <a:solidFill>
              <a:srgbClr val="2E7D55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475488" y="3721608"/>
            <a:ext cx="384048" cy="38404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3739896"/>
            <a:ext cx="347472" cy="34747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051560" y="342900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Réduire la dépendance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1051560" y="3840480"/>
            <a:ext cx="3383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plus dépendre à 100% des marketplaces et leurs changements de politiques.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4754880" y="3291840"/>
            <a:ext cx="416052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4754880" y="3291840"/>
            <a:ext cx="502920" cy="1325880"/>
          </a:xfrm>
          <a:prstGeom prst="rect">
            <a:avLst/>
          </a:prstGeom>
          <a:solidFill>
            <a:srgbClr val="3D4F63"/>
          </a:solidFill>
          <a:ln w="12700">
            <a:solidFill>
              <a:srgbClr val="3D4F63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4818888" y="3721608"/>
            <a:ext cx="384048" cy="38404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176" y="3739896"/>
            <a:ext cx="347472" cy="347472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5394960" y="3429000"/>
            <a:ext cx="3383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professionnelle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5394960" y="3840480"/>
            <a:ext cx="3383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site web crédibilise votre business auprès des clients et partenaires.</a:t>
            </a:r>
            <a:endParaRPr lang="en-U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Avantages Détaillés d'un Site Web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051560"/>
            <a:ext cx="320040" cy="65836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051560"/>
            <a:ext cx="320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914400" y="1124712"/>
            <a:ext cx="2286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total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1389888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Vous gérez chaque aspect : design, tarification, politiques de retour, expérience client. Aucune restriction extérieure.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" y="1810512"/>
            <a:ext cx="832104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1810512"/>
            <a:ext cx="320040" cy="65836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1810512"/>
            <a:ext cx="320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914400" y="1883664"/>
            <a:ext cx="2286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Fidélisation client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2148840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Collectez les emails, créez des programmes de fidélité, relancez vos clients avec des offres personnalisées.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2569464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57200" y="2569464"/>
            <a:ext cx="320040" cy="65836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2569464"/>
            <a:ext cx="320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14400" y="2642616"/>
            <a:ext cx="2286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direct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914400" y="2907792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SEO, publicité payante, réseaux sociaux — tout le trafic va directement vers votre boutique.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57200" y="3328416"/>
            <a:ext cx="832104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" y="3328416"/>
            <a:ext cx="320040" cy="65836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7200" y="3328416"/>
            <a:ext cx="320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14400" y="3401568"/>
            <a:ext cx="2286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professionnelle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914400" y="3666744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nom de domaine propre et un site soigné inspirent confiance et augmentent le taux de conversion.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57200" y="4087368"/>
            <a:ext cx="832104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57200" y="4087368"/>
            <a:ext cx="320040" cy="65836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7200" y="4087368"/>
            <a:ext cx="320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914400" y="4160520"/>
            <a:ext cx="2286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d'indépendance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914400" y="4425696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changements de politique ou les suspensions de compte eBay n'affectent pas votre site personnel.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Marketplace vs Site Web Personnel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60520" y="1737360"/>
            <a:ext cx="822960" cy="822960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160520" y="1737360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7200" y="1005840"/>
            <a:ext cx="3566160" cy="502920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00584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MARKETPLACE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120640" y="1005840"/>
            <a:ext cx="356616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120640" y="100584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WEB PERSONNEL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57200" y="1691640"/>
            <a:ext cx="356616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4360" y="185623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Trafic existant (acheteurs déjà présents)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5120640" y="1691640"/>
            <a:ext cx="3566160" cy="658368"/>
          </a:xfrm>
          <a:prstGeom prst="rect">
            <a:avLst/>
          </a:prstGeom>
          <a:solidFill>
            <a:srgbClr val="C8D8EE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257800" y="185623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Trafic à construire (SEO, publicité)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2468880"/>
            <a:ext cx="356616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94360" y="263347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Dépendance aux règles de la plateforme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120640" y="2468880"/>
            <a:ext cx="356616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57800" y="263347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Liberté et contrôle total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57200" y="3246120"/>
            <a:ext cx="3566160" cy="65836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94360" y="341071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Frais élevés (10-15% par vente)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120640" y="3246120"/>
            <a:ext cx="3566160" cy="658368"/>
          </a:xfrm>
          <a:prstGeom prst="rect">
            <a:avLst/>
          </a:prstGeom>
          <a:solidFill>
            <a:srgbClr val="C8D8EE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257800" y="341071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Frais fixes (hébergement, domaine)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457200" y="4023360"/>
            <a:ext cx="356616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94360" y="418795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de relation directe client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5120640" y="4023360"/>
            <a:ext cx="356616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57800" y="4187952"/>
            <a:ext cx="3291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d'une base client fidèle</a:t>
            </a:r>
            <a:endParaRPr lang="en-US" sz="10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Pratique — La Double Présence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05840"/>
            <a:ext cx="8321040" cy="4114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1005840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concret : Un vendeur avec eBay ET un site web personnel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1645920"/>
            <a:ext cx="832104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457200" y="1645920"/>
            <a:ext cx="365760" cy="1325880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0120" y="1783080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 A — Sans site web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60120" y="2194560"/>
            <a:ext cx="7589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eBay suspend le compte du vendeur pour une raison administrative. Les ventes s'arrêtent immédiatement. Le vendeur perd son revenu pendant toute la durée de la suspension.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3154680"/>
            <a:ext cx="8321040" cy="13258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57200" y="3154680"/>
            <a:ext cx="365760" cy="1325880"/>
          </a:xfrm>
          <a:prstGeom prst="rect">
            <a:avLst/>
          </a:prstGeom>
          <a:solidFill>
            <a:srgbClr val="2E7D55"/>
          </a:solidFill>
          <a:ln w="12700">
            <a:solidFill>
              <a:srgbClr val="2E7D5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60120" y="3291840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 B — Avec site web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960120" y="3703320"/>
            <a:ext cx="7589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eBay suspend le compte, mais le vendeur continue de vendre via son site personnel. La perte de revenu est partielle. L'activité reste viable.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4754880"/>
            <a:ext cx="8321040" cy="320040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94360" y="4773168"/>
            <a:ext cx="79552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Leçon :  Ne jamais mettre tous ses oeufs dans le même panier.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du Module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2920" y="1280160"/>
            <a:ext cx="1554480" cy="3108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02920" y="1280160"/>
            <a:ext cx="155448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325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1088136" y="1965960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4712" y="1993392"/>
            <a:ext cx="310896" cy="31089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94360" y="2514600"/>
            <a:ext cx="1371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Mindset de l'entrepreneur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194560" y="1280160"/>
            <a:ext cx="1554480" cy="3108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194560" y="1280160"/>
            <a:ext cx="155448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194560" y="1325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2779776" y="1965960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1993392"/>
            <a:ext cx="310896" cy="31089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2286000" y="2514600"/>
            <a:ext cx="1371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Généralités sur le e-commerce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3886200" y="1280160"/>
            <a:ext cx="1554480" cy="3108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3886200" y="1280160"/>
            <a:ext cx="155448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886200" y="1325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/>
          </a:p>
        </p:txBody>
      </p:sp>
      <p:sp>
        <p:nvSpPr>
          <p:cNvPr id="20" name="Shape 16"/>
          <p:cNvSpPr/>
          <p:nvPr/>
        </p:nvSpPr>
        <p:spPr>
          <a:xfrm>
            <a:off x="4471416" y="1965960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92" y="1993392"/>
            <a:ext cx="310896" cy="31089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3977640" y="2514600"/>
            <a:ext cx="1371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Plateformes e-commerce et eBay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5577840" y="1280160"/>
            <a:ext cx="1554480" cy="3108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5577840" y="1280160"/>
            <a:ext cx="155448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5577840" y="1325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200" dirty="0"/>
          </a:p>
        </p:txBody>
      </p:sp>
      <p:sp>
        <p:nvSpPr>
          <p:cNvPr id="26" name="Shape 21"/>
          <p:cNvSpPr/>
          <p:nvPr/>
        </p:nvSpPr>
        <p:spPr>
          <a:xfrm>
            <a:off x="6163056" y="1965960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32" y="1993392"/>
            <a:ext cx="310896" cy="310896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5669280" y="2514600"/>
            <a:ext cx="1371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web personnel et avantages</a:t>
            </a:r>
            <a:endParaRPr lang="en-US" sz="1100" dirty="0"/>
          </a:p>
        </p:txBody>
      </p:sp>
      <p:sp>
        <p:nvSpPr>
          <p:cNvPr id="29" name="Shape 23"/>
          <p:cNvSpPr/>
          <p:nvPr/>
        </p:nvSpPr>
        <p:spPr>
          <a:xfrm>
            <a:off x="7269480" y="1280160"/>
            <a:ext cx="1554480" cy="3108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7269480" y="1280160"/>
            <a:ext cx="155448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31" name="Text 25"/>
          <p:cNvSpPr/>
          <p:nvPr/>
        </p:nvSpPr>
        <p:spPr>
          <a:xfrm>
            <a:off x="7269480" y="1325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200" dirty="0"/>
          </a:p>
        </p:txBody>
      </p:sp>
      <p:sp>
        <p:nvSpPr>
          <p:cNvPr id="32" name="Shape 26"/>
          <p:cNvSpPr/>
          <p:nvPr/>
        </p:nvSpPr>
        <p:spPr>
          <a:xfrm>
            <a:off x="7854696" y="1965960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3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272" y="1993392"/>
            <a:ext cx="310896" cy="310896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7360920" y="2514600"/>
            <a:ext cx="1371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Notions financières : marge et profit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 — Section 4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86868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Réfléchissez à votre propre présence en ligne.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417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1527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Pourquoi est-il important de créer son propre site web ?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920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Pensez aux risques liés à une dépendance exclusive aux marketplaces.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57200" y="2560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560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05840" y="2670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Listez 3 avantages concrets d'un site web pour votre activité.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3063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Soyez spécifique à votre niche ou type de produits envisagés.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3703320"/>
            <a:ext cx="832104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3703320"/>
            <a:ext cx="457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05840" y="3813048"/>
            <a:ext cx="7589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Proposez un exemple de nom de domaine pour votre future boutique.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4206240"/>
            <a:ext cx="7589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nom doit être court, mémorisable et lié à votre activité.</a:t>
            </a:r>
            <a:endParaRPr lang="en-US" sz="10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132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1874520"/>
            <a:ext cx="1463040" cy="4572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1887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05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Notions Financières : Marge et Profit</a:t>
            </a:r>
            <a:endParaRPr lang="en-US" sz="3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Notions Financières Essentielles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051560"/>
            <a:ext cx="4160520" cy="1554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05156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32588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34874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143000" y="118872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 d'affaires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48640" y="1920240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des ventes réalisées sur une période donnée, avant déduction de toute dépense.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754880" y="1051560"/>
            <a:ext cx="4160520" cy="1554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54880" y="105156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892040" y="132588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348740"/>
            <a:ext cx="411480" cy="41148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86400" y="118872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4892040" y="1920240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 entre le prix de vente et le coût d'achat du produit seul.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411480" y="2788920"/>
            <a:ext cx="4160520" cy="1554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411480" y="278892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48640" y="306324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086100"/>
            <a:ext cx="411480" cy="41148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143000" y="292608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548640" y="3657600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qui reste réellement dans votre poche après avoir déduit TOUTES les dépenses.</a:t>
            </a:r>
            <a:endParaRPr lang="en-US" sz="1050" dirty="0"/>
          </a:p>
        </p:txBody>
      </p:sp>
      <p:sp>
        <p:nvSpPr>
          <p:cNvPr id="23" name="Shape 18"/>
          <p:cNvSpPr/>
          <p:nvPr/>
        </p:nvSpPr>
        <p:spPr>
          <a:xfrm>
            <a:off x="4754880" y="2788920"/>
            <a:ext cx="4160520" cy="15544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4754880" y="2788920"/>
            <a:ext cx="4160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4892040" y="306324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3086100"/>
            <a:ext cx="411480" cy="41148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486400" y="292608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Dépenses</a:t>
            </a:r>
            <a:endParaRPr lang="en-US" sz="1400" dirty="0"/>
          </a:p>
        </p:txBody>
      </p:sp>
      <p:sp>
        <p:nvSpPr>
          <p:cNvPr id="28" name="Text 22"/>
          <p:cNvSpPr/>
          <p:nvPr/>
        </p:nvSpPr>
        <p:spPr>
          <a:xfrm>
            <a:off x="4892040" y="3657600"/>
            <a:ext cx="388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Ensemble des coûts engagés : achat, livraison, emballage, frais plateforme, publicité.</a:t>
            </a:r>
            <a:endParaRPr lang="en-US" sz="10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Coûts à Prendre en Compte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960120"/>
            <a:ext cx="8138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euro ou dollar dépensé doit être comptabilisé. Ignorer un coût, c'est se mentir sur sa rentabilité.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" y="1463040"/>
            <a:ext cx="7040880" cy="603504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4360" y="157276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" y="1609344"/>
            <a:ext cx="310896" cy="310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1517904"/>
            <a:ext cx="2011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Achat produit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1097280" y="1783080"/>
            <a:ext cx="6400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coût d'acquisition de votre article — c'est la base de tout calcul de rentabilité.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7543800" y="1463040"/>
            <a:ext cx="1234440" cy="603504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43800" y="1463040"/>
            <a:ext cx="12344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35%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7200" y="2176272"/>
            <a:ext cx="7040880" cy="603504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94360" y="2286000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322576"/>
            <a:ext cx="310896" cy="31089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097280" y="2231136"/>
            <a:ext cx="2011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Livraison</a:t>
            </a:r>
            <a:endParaRPr lang="en-US" sz="1100" dirty="0"/>
          </a:p>
        </p:txBody>
      </p:sp>
      <p:sp>
        <p:nvSpPr>
          <p:cNvPr id="17" name="Text 13"/>
          <p:cNvSpPr/>
          <p:nvPr/>
        </p:nvSpPr>
        <p:spPr>
          <a:xfrm>
            <a:off x="1097280" y="2496312"/>
            <a:ext cx="6400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Frais d'expédition au client. Calculez précisément selon le poids et la destination.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7543800" y="2176272"/>
            <a:ext cx="1234440" cy="603504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543800" y="2176272"/>
            <a:ext cx="12344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18%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57200" y="2889504"/>
            <a:ext cx="7040880" cy="603504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594360" y="2999232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3035808"/>
            <a:ext cx="310896" cy="310896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1097280" y="2944368"/>
            <a:ext cx="2011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Frais plateforme</a:t>
            </a:r>
            <a:endParaRPr lang="en-US" sz="1100" dirty="0"/>
          </a:p>
        </p:txBody>
      </p:sp>
      <p:sp>
        <p:nvSpPr>
          <p:cNvPr id="24" name="Text 19"/>
          <p:cNvSpPr/>
          <p:nvPr/>
        </p:nvSpPr>
        <p:spPr>
          <a:xfrm>
            <a:off x="1097280" y="3209544"/>
            <a:ext cx="6400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eBay prélève environ 10-13% sur le prix de vente total.</a:t>
            </a:r>
            <a:endParaRPr lang="en-US" sz="950" dirty="0"/>
          </a:p>
        </p:txBody>
      </p:sp>
      <p:sp>
        <p:nvSpPr>
          <p:cNvPr id="25" name="Shape 20"/>
          <p:cNvSpPr/>
          <p:nvPr/>
        </p:nvSpPr>
        <p:spPr>
          <a:xfrm>
            <a:off x="7543800" y="2889504"/>
            <a:ext cx="1234440" cy="603504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7543800" y="2889504"/>
            <a:ext cx="12344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12%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457200" y="3602736"/>
            <a:ext cx="7040880" cy="603504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594360" y="3712464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3749040"/>
            <a:ext cx="310896" cy="310896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1097280" y="3657600"/>
            <a:ext cx="2011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Emballage</a:t>
            </a:r>
            <a:endParaRPr lang="en-US" sz="1100" dirty="0"/>
          </a:p>
        </p:txBody>
      </p:sp>
      <p:sp>
        <p:nvSpPr>
          <p:cNvPr id="31" name="Text 25"/>
          <p:cNvSpPr/>
          <p:nvPr/>
        </p:nvSpPr>
        <p:spPr>
          <a:xfrm>
            <a:off x="1097280" y="3922776"/>
            <a:ext cx="6400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Boîte, ruban adhésif, papier bulle — des petits coûts qui s'accumulent.</a:t>
            </a:r>
            <a:endParaRPr lang="en-US" sz="950" dirty="0"/>
          </a:p>
        </p:txBody>
      </p:sp>
      <p:sp>
        <p:nvSpPr>
          <p:cNvPr id="32" name="Shape 26"/>
          <p:cNvSpPr/>
          <p:nvPr/>
        </p:nvSpPr>
        <p:spPr>
          <a:xfrm>
            <a:off x="7543800" y="3602736"/>
            <a:ext cx="1234440" cy="603504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33" name="Text 27"/>
          <p:cNvSpPr/>
          <p:nvPr/>
        </p:nvSpPr>
        <p:spPr>
          <a:xfrm>
            <a:off x="7543800" y="3602736"/>
            <a:ext cx="12344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</a:t>
            </a:r>
            <a:endParaRPr lang="en-US" sz="1400" dirty="0"/>
          </a:p>
        </p:txBody>
      </p:sp>
      <p:sp>
        <p:nvSpPr>
          <p:cNvPr id="34" name="Shape 28"/>
          <p:cNvSpPr/>
          <p:nvPr/>
        </p:nvSpPr>
        <p:spPr>
          <a:xfrm>
            <a:off x="457200" y="4315968"/>
            <a:ext cx="7040880" cy="603504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35" name="Shape 29"/>
          <p:cNvSpPr/>
          <p:nvPr/>
        </p:nvSpPr>
        <p:spPr>
          <a:xfrm>
            <a:off x="594360" y="442569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3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" y="4462272"/>
            <a:ext cx="310896" cy="310896"/>
          </a:xfrm>
          <a:prstGeom prst="rect">
            <a:avLst/>
          </a:prstGeom>
        </p:spPr>
      </p:pic>
      <p:sp>
        <p:nvSpPr>
          <p:cNvPr id="37" name="Text 30"/>
          <p:cNvSpPr/>
          <p:nvPr/>
        </p:nvSpPr>
        <p:spPr>
          <a:xfrm>
            <a:off x="1097280" y="4370832"/>
            <a:ext cx="2011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Publicité</a:t>
            </a:r>
            <a:endParaRPr lang="en-US" sz="1100" dirty="0"/>
          </a:p>
        </p:txBody>
      </p:sp>
      <p:sp>
        <p:nvSpPr>
          <p:cNvPr id="38" name="Text 31"/>
          <p:cNvSpPr/>
          <p:nvPr/>
        </p:nvSpPr>
        <p:spPr>
          <a:xfrm>
            <a:off x="1097280" y="4636008"/>
            <a:ext cx="6400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Promoted Listings eBay ou publicité externe — facultatif mais à comptabiliser.</a:t>
            </a:r>
            <a:endParaRPr lang="en-US" sz="950" dirty="0"/>
          </a:p>
        </p:txBody>
      </p:sp>
      <p:sp>
        <p:nvSpPr>
          <p:cNvPr id="39" name="Shape 32"/>
          <p:cNvSpPr/>
          <p:nvPr/>
        </p:nvSpPr>
        <p:spPr>
          <a:xfrm>
            <a:off x="7543800" y="4315968"/>
            <a:ext cx="1234440" cy="603504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40" name="Text 33"/>
          <p:cNvSpPr/>
          <p:nvPr/>
        </p:nvSpPr>
        <p:spPr>
          <a:xfrm>
            <a:off x="7543800" y="4315968"/>
            <a:ext cx="123444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Formules de Calcul Essentielles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8321040" cy="15087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051560"/>
            <a:ext cx="64008" cy="150876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115568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 BRUTE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640080" y="141732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  =  Prix de vente  –  Coût d'achat du produit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40080" y="1965960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: Vente à 70$ — Achat à 25$ = Marge de 45$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2834640"/>
            <a:ext cx="8321040" cy="16916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834640"/>
            <a:ext cx="64008" cy="169164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0080" y="2898648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 NET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640080" y="320040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  =  Prix de vente  –  Toutes les dépenses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40080" y="3749040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Dépenses incluses : achat + livraison + frais plateforme + emballage + publicité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Financier Détaillé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960120"/>
            <a:ext cx="8138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Analysons une vente complète et calculons le profit réel :</a:t>
            </a:r>
            <a:endParaRPr lang="en-US" sz="1200" dirty="0"/>
          </a:p>
        </p:txBody>
      </p:sp>
      <p:graphicFrame>
        <p:nvGraphicFramePr>
          <p:cNvPr id="3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417320"/>
          <a:ext cx="5029200" cy="3017520"/>
        </p:xfrm>
        <a:graphic>
          <a:graphicData uri="http://schemas.openxmlformats.org/drawingml/2006/table">
            <a:tbl>
              <a:tblPr/>
              <a:tblGrid>
                <a:gridCol w="2560320"/>
                <a:gridCol w="1371600"/>
                <a:gridCol w="1097280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MONTANT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TYPE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Achat du produit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45 $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Livraison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20 $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Frais eBay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12 $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Emballage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5 $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3D4F6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E3A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Prix de vente (eBay)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E3A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120 $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1E3A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Revenu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C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760720" y="1417320"/>
            <a:ext cx="3017520" cy="30175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60720" y="1417320"/>
            <a:ext cx="30175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60720" y="160020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760720" y="21031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 NET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760720" y="2514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38 $</a:t>
            </a:r>
            <a:endParaRPr lang="en-US" sz="5200" dirty="0"/>
          </a:p>
        </p:txBody>
      </p:sp>
      <p:sp>
        <p:nvSpPr>
          <p:cNvPr id="12" name="Text 9"/>
          <p:cNvSpPr/>
          <p:nvPr/>
        </p:nvSpPr>
        <p:spPr>
          <a:xfrm>
            <a:off x="5760720" y="3520440"/>
            <a:ext cx="3017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 – (45+20+12+5) = 38$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5760720" y="402336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Dépenses totales : 82 $</a:t>
            </a:r>
            <a:endParaRPr lang="en-US" sz="9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Erreurs Financières Fréquentes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8321040" cy="822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051560"/>
            <a:ext cx="457200" cy="822960"/>
          </a:xfrm>
          <a:prstGeom prst="rect">
            <a:avLst/>
          </a:prstGeom>
          <a:solidFill>
            <a:srgbClr val="B94040"/>
          </a:solidFill>
          <a:ln w="12700">
            <a:solidFill>
              <a:srgbClr val="B940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051560"/>
            <a:ext cx="457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05840" y="114300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Oublier certains frais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463040"/>
            <a:ext cx="7589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frais oublié = un profit surestimé. Listez systématiquement TOUS les coûts avant de fixer un prix.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8321040" cy="822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7200" y="2011680"/>
            <a:ext cx="457200" cy="822960"/>
          </a:xfrm>
          <a:prstGeom prst="rect">
            <a:avLst/>
          </a:prstGeom>
          <a:solidFill>
            <a:srgbClr val="B94040"/>
          </a:solidFill>
          <a:ln w="12700">
            <a:solidFill>
              <a:srgbClr val="B9404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011680"/>
            <a:ext cx="457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1005840" y="210312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Vendre trop bas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2423160"/>
            <a:ext cx="7589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Baisser le prix pour vendre plus vite détruit vos marges. Analysez la concurrence, ne la copiez pas aveuglément.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2971800"/>
            <a:ext cx="8321040" cy="822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57200" y="2971800"/>
            <a:ext cx="457200" cy="822960"/>
          </a:xfrm>
          <a:prstGeom prst="rect">
            <a:avLst/>
          </a:prstGeom>
          <a:solidFill>
            <a:srgbClr val="B94040"/>
          </a:solidFill>
          <a:ln w="12700">
            <a:solidFill>
              <a:srgbClr val="B9404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" y="2971800"/>
            <a:ext cx="457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05840" y="306324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Mélanger argent personnel et business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3383280"/>
            <a:ext cx="7589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Toujours séparer les comptes. Un compte dédié permet un suivi précis de la rentabilité.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57200" y="3931920"/>
            <a:ext cx="8321040" cy="8229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57200" y="3931920"/>
            <a:ext cx="457200" cy="822960"/>
          </a:xfrm>
          <a:prstGeom prst="rect">
            <a:avLst/>
          </a:prstGeom>
          <a:solidFill>
            <a:srgbClr val="B94040"/>
          </a:solidFill>
          <a:ln w="12700">
            <a:solidFill>
              <a:srgbClr val="B9404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7200" y="3931920"/>
            <a:ext cx="457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005840" y="402336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pas suivre ses dépenses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005840" y="4343400"/>
            <a:ext cx="7589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Sans tableau de bord, impossible de savoir si vous êtes rentable. Un simple fichier Excel suffit pour commencer.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57200" y="4892040"/>
            <a:ext cx="8321040" cy="164592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5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 — Section 5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86868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Calculez les indicateurs financiers d'une vente fictive.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8321040" cy="14173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640080" y="1463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Données de la vente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Achat produit : 30 $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663440" y="17830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Livraison : 15 $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0080" y="2103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Frais eBay : 10 $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663440" y="2103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Emballage : 3 $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0080" y="2423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Prix de vente : 95 $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2971800"/>
            <a:ext cx="832104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48640" y="303123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303123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1051560" y="3081528"/>
            <a:ext cx="7498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Calculez le coût total de cette vente.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32104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548640" y="362559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48640" y="362559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1051560" y="3675888"/>
            <a:ext cx="7498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Calculez la marge brute.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160520"/>
            <a:ext cx="832104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48640" y="421995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48640" y="421995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1051560" y="4270248"/>
            <a:ext cx="7498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Calculez le profit net final.</a:t>
            </a:r>
            <a:endParaRPr 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du Module 1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960120"/>
            <a:ext cx="8138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que vous devez retenir absolument :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" y="1417320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4360" y="15224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" y="1540764"/>
            <a:ext cx="310896" cy="310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1490472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mindset est essentiel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1097280" y="1728216"/>
            <a:ext cx="7498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stratégie ne fonctionne sans la bonne mentalité. Travaillez d'abord sur vous.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457200" y="2121408"/>
            <a:ext cx="83210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94360" y="2226564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244852"/>
            <a:ext cx="310896" cy="31089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097280" y="2194560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e-commerce demande de la discipline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1097280" y="2432304"/>
            <a:ext cx="7498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résultats viennent de la constance et de l'effort régulier, pas de la chance.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457200" y="2825496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594360" y="2930652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2948940"/>
            <a:ext cx="310896" cy="31089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97280" y="289864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eBay est une excellente porte d'entrée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1097280" y="3136392"/>
            <a:ext cx="7498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Facile d'accès, faible coût, audience internationale — idéal pour vos débuts.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457200" y="3529584"/>
            <a:ext cx="83210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594360" y="3634740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3653028"/>
            <a:ext cx="310896" cy="310896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3602736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site web apporte l'indépendance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1097280" y="3840480"/>
            <a:ext cx="7498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Construisez votre propre actif digital pour ne plus dépendre des plateformes.</a:t>
            </a:r>
            <a:endParaRPr lang="en-US" sz="1000" dirty="0"/>
          </a:p>
        </p:txBody>
      </p:sp>
      <p:sp>
        <p:nvSpPr>
          <p:cNvPr id="26" name="Shape 20"/>
          <p:cNvSpPr/>
          <p:nvPr/>
        </p:nvSpPr>
        <p:spPr>
          <a:xfrm>
            <a:off x="457200" y="4233672"/>
            <a:ext cx="83210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594360" y="4338828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" y="4357116"/>
            <a:ext cx="310896" cy="310896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097280" y="4306824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ses coûts est obligatoire</a:t>
            </a:r>
            <a:endParaRPr lang="en-US" sz="1100" dirty="0"/>
          </a:p>
        </p:txBody>
      </p:sp>
      <p:sp>
        <p:nvSpPr>
          <p:cNvPr id="30" name="Text 23"/>
          <p:cNvSpPr/>
          <p:nvPr/>
        </p:nvSpPr>
        <p:spPr>
          <a:xfrm>
            <a:off x="1097280" y="4544568"/>
            <a:ext cx="7498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Sans calcul précis, vous vendez dans l'inconnu. Maîtrisez chaque chiffre.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303520" y="3474720"/>
            <a:ext cx="4160520" cy="1668780"/>
          </a:xfrm>
          <a:prstGeom prst="rect">
            <a:avLst/>
          </a:prstGeom>
          <a:solidFill>
            <a:srgbClr val="132440"/>
          </a:solidFill>
          <a:ln w="12700">
            <a:solidFill>
              <a:srgbClr val="1324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91440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0" b="1" spc="8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MERCI</a:t>
            </a:r>
            <a:endParaRPr lang="en-US" sz="7000" dirty="0"/>
          </a:p>
        </p:txBody>
      </p:sp>
      <p:sp>
        <p:nvSpPr>
          <p:cNvPr id="5" name="Shape 3"/>
          <p:cNvSpPr/>
          <p:nvPr/>
        </p:nvSpPr>
        <p:spPr>
          <a:xfrm>
            <a:off x="548640" y="2331720"/>
            <a:ext cx="3200400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251460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/ Réponses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48640" y="4389120"/>
            <a:ext cx="7772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Harvest-25 Business School  |  Module 1  |  Formation E-Commerce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548640" y="310896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216" y="3136392"/>
            <a:ext cx="274320" cy="27432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143000" y="310896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3136392"/>
            <a:ext cx="274320" cy="27432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1737360" y="310896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6" y="3136392"/>
            <a:ext cx="274320" cy="27432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2331720" y="310896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296" y="3136392"/>
            <a:ext cx="274320" cy="27432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2926080" y="3108960"/>
            <a:ext cx="347472" cy="347472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656" y="3136392"/>
            <a:ext cx="27432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32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1874520"/>
            <a:ext cx="1463040" cy="45720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1887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01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Mindset de l'Entrepreneur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Qu'est-ce qu'un Entrepreneur 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1005840"/>
            <a:ext cx="4114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entrepreneur est une personne qui prend l'initiative de créer et développer une activité économique, en acceptant les risques pour en tirer des bénéfices.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02920" y="2286000"/>
            <a:ext cx="3931920" cy="6858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94360" y="24368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" y="2455164"/>
            <a:ext cx="310896" cy="310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48716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Crée une activité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709160" y="2286000"/>
            <a:ext cx="3931920" cy="6858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00600" y="243687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76" y="2455164"/>
            <a:ext cx="310896" cy="3108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303520" y="248716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Résout des problèmes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502920" y="3154680"/>
            <a:ext cx="3931920" cy="6858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94360" y="330555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3323844"/>
            <a:ext cx="310896" cy="31089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97280" y="335584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Prend des décisions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4709160" y="3154680"/>
            <a:ext cx="3931920" cy="68580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4800600" y="3305556"/>
            <a:ext cx="384048" cy="384048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176" y="3323844"/>
            <a:ext cx="310896" cy="310896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303520" y="335584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 des opportunités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2606040" y="4023360"/>
            <a:ext cx="3931920" cy="68580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3" name="Shape 17"/>
          <p:cNvSpPr/>
          <p:nvPr/>
        </p:nvSpPr>
        <p:spPr>
          <a:xfrm>
            <a:off x="2697480" y="4174236"/>
            <a:ext cx="384048" cy="384048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056" y="4192524"/>
            <a:ext cx="310896" cy="310896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3200400" y="422452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Construit une source de revenus</a:t>
            </a:r>
            <a:endParaRPr lang="en-US" sz="1200" dirty="0"/>
          </a:p>
        </p:txBody>
      </p:sp>
      <p:sp>
        <p:nvSpPr>
          <p:cNvPr id="26" name="Shape 19"/>
          <p:cNvSpPr/>
          <p:nvPr/>
        </p:nvSpPr>
        <p:spPr>
          <a:xfrm>
            <a:off x="4709160" y="960120"/>
            <a:ext cx="4069080" cy="1143000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27" name="Text 20"/>
          <p:cNvSpPr/>
          <p:nvPr/>
        </p:nvSpPr>
        <p:spPr>
          <a:xfrm>
            <a:off x="4892040" y="1005840"/>
            <a:ext cx="37490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"L'entrepreneur transforme les idées en réalités et les problèmes en opportunités."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Salarié vs Entrepreneur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60520" y="1691640"/>
            <a:ext cx="822960" cy="822960"/>
          </a:xfrm>
          <a:prstGeom prst="ellipse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160520" y="1691640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7200" y="1005840"/>
            <a:ext cx="3566160" cy="502920"/>
          </a:xfrm>
          <a:prstGeom prst="rect">
            <a:avLst/>
          </a:prstGeom>
          <a:solidFill>
            <a:srgbClr val="8A9AB0"/>
          </a:solidFill>
          <a:ln w="12700">
            <a:solidFill>
              <a:srgbClr val="8A9AB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00584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SALARIÉ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120640" y="1005840"/>
            <a:ext cx="3566160" cy="50292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120640" y="100584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ENTREPRENEUR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57200" y="1645920"/>
            <a:ext cx="3566160" cy="6400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4360" y="181051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Salaire fixe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120640" y="1645920"/>
            <a:ext cx="3566160" cy="640080"/>
          </a:xfrm>
          <a:prstGeom prst="rect">
            <a:avLst/>
          </a:prstGeom>
          <a:solidFill>
            <a:srgbClr val="C8D8EE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257800" y="181051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Revenus variables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2423160"/>
            <a:ext cx="35661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94360" y="258775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Suit des instructions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120640" y="2423160"/>
            <a:ext cx="35661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57800" y="258775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Prend des décisions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57200" y="3200400"/>
            <a:ext cx="3566160" cy="64008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94360" y="336499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 la sécurité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120640" y="3200400"/>
            <a:ext cx="3566160" cy="640080"/>
          </a:xfrm>
          <a:prstGeom prst="rect">
            <a:avLst/>
          </a:prstGeom>
          <a:solidFill>
            <a:srgbClr val="C8D8EE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257800" y="336499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 les opportunités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57200" y="3977640"/>
            <a:ext cx="35661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94360" y="414223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Horizon court terme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5120640" y="3977640"/>
            <a:ext cx="35661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57800" y="414223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 long terme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Qualités d'un Entrepreneur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1097280"/>
            <a:ext cx="2633472" cy="16459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1480" y="1097280"/>
            <a:ext cx="2633472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28016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216" y="1316736"/>
            <a:ext cx="384048" cy="38404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1280160"/>
            <a:ext cx="1810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48640" y="1828800"/>
            <a:ext cx="23591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Tenir ses engagements et rester concentré sur ses objectifs quotidiens.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273552" y="1097280"/>
            <a:ext cx="2633472" cy="16459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273552" y="1097280"/>
            <a:ext cx="2633472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410712" y="128016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88" y="1316736"/>
            <a:ext cx="384048" cy="38404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959352" y="1280160"/>
            <a:ext cx="1810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Patience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3410712" y="1828800"/>
            <a:ext cx="23591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Accepter que les résultats prennent du temps à se manifester.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6135624" y="1097280"/>
            <a:ext cx="2633472" cy="16459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135624" y="1097280"/>
            <a:ext cx="2633472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6272784" y="128016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316736"/>
            <a:ext cx="384048" cy="38404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821424" y="1280160"/>
            <a:ext cx="1810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Persévérance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6272784" y="1828800"/>
            <a:ext cx="23591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Continuer malgré les obstacles et les échecs temporaires.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411480" y="2926080"/>
            <a:ext cx="2633472" cy="16459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411480" y="2926080"/>
            <a:ext cx="2633472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548640" y="310896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3145536"/>
            <a:ext cx="384048" cy="38404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097280" y="3108960"/>
            <a:ext cx="1810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Confiance en soi</a:t>
            </a:r>
            <a:endParaRPr lang="en-US" sz="1200" dirty="0"/>
          </a:p>
        </p:txBody>
      </p:sp>
      <p:sp>
        <p:nvSpPr>
          <p:cNvPr id="28" name="Text 22"/>
          <p:cNvSpPr/>
          <p:nvPr/>
        </p:nvSpPr>
        <p:spPr>
          <a:xfrm>
            <a:off x="548640" y="3657600"/>
            <a:ext cx="23591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Croire en sa capacité à atteindre ses objectifs.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3273552" y="2926080"/>
            <a:ext cx="2633472" cy="164592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273552" y="2926080"/>
            <a:ext cx="2633472" cy="54864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1" name="Shape 25"/>
          <p:cNvSpPr/>
          <p:nvPr/>
        </p:nvSpPr>
        <p:spPr>
          <a:xfrm>
            <a:off x="3410712" y="3108960"/>
            <a:ext cx="457200" cy="457200"/>
          </a:xfrm>
          <a:prstGeom prst="ellipse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288" y="3145536"/>
            <a:ext cx="384048" cy="384048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3959352" y="3108960"/>
            <a:ext cx="1810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Capacité d'apprentissage</a:t>
            </a:r>
            <a:endParaRPr lang="en-US" sz="1200" dirty="0"/>
          </a:p>
        </p:txBody>
      </p:sp>
      <p:sp>
        <p:nvSpPr>
          <p:cNvPr id="34" name="Text 27"/>
          <p:cNvSpPr/>
          <p:nvPr/>
        </p:nvSpPr>
        <p:spPr>
          <a:xfrm>
            <a:off x="3410712" y="3657600"/>
            <a:ext cx="235915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Toujours se former et s'améliorer continuellement.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Peurs des Débutants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3657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051560"/>
            <a:ext cx="365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868680" y="1051560"/>
            <a:ext cx="51206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1106424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Peur de l'échec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005840" y="1344168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majorité des entrepreneurs ont échoué avant de réussir.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" y="1801368"/>
            <a:ext cx="3657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801368"/>
            <a:ext cx="365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68680" y="1801368"/>
            <a:ext cx="51206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5840" y="1856232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Peur du regard des autres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05840" y="2093976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L'opinion des autres ne définit pas votre potentiel.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2551176"/>
            <a:ext cx="3657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7200" y="2551176"/>
            <a:ext cx="365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868680" y="2551176"/>
            <a:ext cx="51206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05840" y="2606040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Peur de perdre de l'argent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05840" y="2843784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bon plan minimise les risques financiers.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57200" y="3300984"/>
            <a:ext cx="365760" cy="5943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7200" y="3300984"/>
            <a:ext cx="365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868680" y="3300984"/>
            <a:ext cx="5120640" cy="594360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05840" y="3355848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Peur de commencer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005840" y="3593592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premier pas est toujours le plus difficile — et le plus décisif.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6172200" y="1051560"/>
            <a:ext cx="2560320" cy="29260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172200" y="1051560"/>
            <a:ext cx="2560320" cy="64008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pic>
        <p:nvPicPr>
          <p:cNvPr id="2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080" y="1371600"/>
            <a:ext cx="457200" cy="457200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6263640" y="1920240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"L'action réduit la peur."</a:t>
            </a:r>
            <a:endParaRPr lang="en-US" sz="1700" dirty="0"/>
          </a:p>
        </p:txBody>
      </p:sp>
      <p:sp>
        <p:nvSpPr>
          <p:cNvPr id="29" name="Text 26"/>
          <p:cNvSpPr/>
          <p:nvPr/>
        </p:nvSpPr>
        <p:spPr>
          <a:xfrm>
            <a:off x="6263640" y="301752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i="1" dirty="0">
                <a:solidFill>
                  <a:srgbClr val="C8D8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Principe fondamental de l'entrepreneuriat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D4F91"/>
          </a:solidFill>
          <a:ln w="12700">
            <a:solidFill>
              <a:srgbClr val="1D4F9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82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Définir des Objectifs SMART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686800" y="4892040"/>
            <a:ext cx="457200" cy="2514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97280"/>
            <a:ext cx="457200" cy="566928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097280"/>
            <a:ext cx="457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60120" y="1097280"/>
            <a:ext cx="1463040" cy="566928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1225296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Spécifique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468880" y="1097280"/>
            <a:ext cx="6309360" cy="56692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606040" y="1225296"/>
            <a:ext cx="6035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Définissez clairement ce que vous voulez accomplir.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1810512"/>
            <a:ext cx="457200" cy="566928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1810512"/>
            <a:ext cx="457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960120" y="1810512"/>
            <a:ext cx="1463040" cy="566928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05840" y="1938528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Mesurable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2468880" y="1810512"/>
            <a:ext cx="6309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606040" y="1938528"/>
            <a:ext cx="6035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Quantifiez votre objectif pour suivre votre progression.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2523744"/>
            <a:ext cx="457200" cy="566928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7200" y="2523744"/>
            <a:ext cx="457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960120" y="2523744"/>
            <a:ext cx="1463040" cy="566928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005840" y="2651760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Atteignable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2468880" y="2523744"/>
            <a:ext cx="6309360" cy="56692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606040" y="2651760"/>
            <a:ext cx="6035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Assurez-vous que l'objectif est réalisable avec vos ressources.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7200" y="3236976"/>
            <a:ext cx="457200" cy="566928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7200" y="3236976"/>
            <a:ext cx="457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960120" y="3236976"/>
            <a:ext cx="1463040" cy="566928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005840" y="3364992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Réaliste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2468880" y="3236976"/>
            <a:ext cx="6309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606040" y="3364992"/>
            <a:ext cx="6035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L'objectif doit être pertinent avec votre situation actuelle.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57200" y="3950208"/>
            <a:ext cx="457200" cy="566928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57200" y="3950208"/>
            <a:ext cx="457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D8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endParaRPr lang="en-US" sz="2000" dirty="0"/>
          </a:p>
        </p:txBody>
      </p:sp>
      <p:sp>
        <p:nvSpPr>
          <p:cNvPr id="31" name="Shape 29"/>
          <p:cNvSpPr/>
          <p:nvPr/>
        </p:nvSpPr>
        <p:spPr>
          <a:xfrm>
            <a:off x="960120" y="3950208"/>
            <a:ext cx="1463040" cy="566928"/>
          </a:xfrm>
          <a:prstGeom prst="rect">
            <a:avLst/>
          </a:prstGeom>
          <a:solidFill>
            <a:srgbClr val="C8D8EE"/>
          </a:solidFill>
          <a:ln w="12700">
            <a:solidFill>
              <a:srgbClr val="C8D8EE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005840" y="4078224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Temporel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2468880" y="3950208"/>
            <a:ext cx="6309360" cy="566928"/>
          </a:xfrm>
          <a:prstGeom prst="rect">
            <a:avLst/>
          </a:prstGeom>
          <a:solidFill>
            <a:srgbClr val="F5F7FA"/>
          </a:solidFill>
          <a:ln w="12700">
            <a:solidFill>
              <a:srgbClr val="E8ECF1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2606040" y="4078224"/>
            <a:ext cx="60350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Fixez une date limite précise pour atteindre votre objectif.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457200" y="4663440"/>
            <a:ext cx="8321040" cy="365760"/>
          </a:xfrm>
          <a:prstGeom prst="rect">
            <a:avLst/>
          </a:prstGeom>
          <a:solidFill>
            <a:srgbClr val="3D85C8"/>
          </a:solidFill>
          <a:ln w="12700">
            <a:solidFill>
              <a:srgbClr val="3D85C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48640" y="466344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 —  "Je veux réaliser 20 ventes par mois dans 6 mois."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— Introduction au E-commerce et au Mindset Entrepreneurial</dc:title>
  <dc:subject>PptxGenJS Presentation</dc:subject>
  <dc:creator>Harvest-25 Business School</dc:creator>
  <cp:lastModifiedBy>Harvest-25 Business School</cp:lastModifiedBy>
  <cp:revision>1</cp:revision>
  <dcterms:created xsi:type="dcterms:W3CDTF">2026-05-22T21:41:31Z</dcterms:created>
  <dcterms:modified xsi:type="dcterms:W3CDTF">2026-05-22T21:41:31Z</dcterms:modified>
</cp:coreProperties>
</file>